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1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0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20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0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20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F7A6459E-220B-40EE-8213-2E2140E7210D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120" y="1336680"/>
            <a:ext cx="6413400" cy="3607920"/>
          </a:xfrm>
          <a:prstGeom prst="rect">
            <a:avLst/>
          </a:prstGeom>
        </p:spPr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360" cy="42098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56" name="Slide Number Placeholder 3_0"/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6CBB3F2-B746-440E-BA10-957F2C8588DB}" type="slidenum">
              <a:rPr lang="en-GB" sz="1200" b="0" strike="noStrike" spc="-1">
                <a:latin typeface="Times New Roman"/>
              </a:rPr>
              <a:t>7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9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9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9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2E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/>
          <p:nvPr/>
        </p:nvPicPr>
        <p:blipFill>
          <a:blip r:embed="rId14"/>
          <a:srcRect l="173" r="173"/>
          <a:stretch/>
        </p:blipFill>
        <p:spPr>
          <a:xfrm>
            <a:off x="-60480" y="6035040"/>
            <a:ext cx="12250440" cy="811080"/>
          </a:xfrm>
          <a:prstGeom prst="rect">
            <a:avLst/>
          </a:prstGeom>
          <a:ln w="0">
            <a:noFill/>
          </a:ln>
        </p:spPr>
      </p:pic>
      <p:pic>
        <p:nvPicPr>
          <p:cNvPr id="5" name="Google Shape;17;p2"/>
          <p:cNvPicPr/>
          <p:nvPr/>
        </p:nvPicPr>
        <p:blipFill>
          <a:blip r:embed="rId15"/>
          <a:stretch/>
        </p:blipFill>
        <p:spPr>
          <a:xfrm>
            <a:off x="3125880" y="-65160"/>
            <a:ext cx="5937840" cy="43257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2E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22;p3"/>
          <p:cNvPicPr/>
          <p:nvPr/>
        </p:nvPicPr>
        <p:blipFill>
          <a:blip r:embed="rId14"/>
          <a:stretch/>
        </p:blipFill>
        <p:spPr>
          <a:xfrm>
            <a:off x="211320" y="365040"/>
            <a:ext cx="1437840" cy="1047240"/>
          </a:xfrm>
          <a:prstGeom prst="rect">
            <a:avLst/>
          </a:prstGeom>
          <a:ln w="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2E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24;p4"/>
          <p:cNvPicPr/>
          <p:nvPr/>
        </p:nvPicPr>
        <p:blipFill>
          <a:blip r:embed="rId14"/>
          <a:srcRect l="173" r="173"/>
          <a:stretch/>
        </p:blipFill>
        <p:spPr>
          <a:xfrm>
            <a:off x="-60480" y="6035040"/>
            <a:ext cx="12250440" cy="811080"/>
          </a:xfrm>
          <a:prstGeom prst="rect">
            <a:avLst/>
          </a:prstGeom>
          <a:ln w="0">
            <a:noFill/>
          </a:ln>
        </p:spPr>
      </p:pic>
      <p:pic>
        <p:nvPicPr>
          <p:cNvPr id="80" name="Google Shape;25;p4"/>
          <p:cNvPicPr/>
          <p:nvPr/>
        </p:nvPicPr>
        <p:blipFill>
          <a:blip r:embed="rId15"/>
          <a:stretch/>
        </p:blipFill>
        <p:spPr>
          <a:xfrm>
            <a:off x="211320" y="365040"/>
            <a:ext cx="1437840" cy="1047240"/>
          </a:xfrm>
          <a:prstGeom prst="rect">
            <a:avLst/>
          </a:prstGeom>
          <a:ln w="0"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2E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24;p4"/>
          <p:cNvPicPr/>
          <p:nvPr/>
        </p:nvPicPr>
        <p:blipFill>
          <a:blip r:embed="rId14"/>
          <a:srcRect l="173" r="173"/>
          <a:stretch/>
        </p:blipFill>
        <p:spPr>
          <a:xfrm>
            <a:off x="-60480" y="6035040"/>
            <a:ext cx="12250440" cy="811080"/>
          </a:xfrm>
          <a:prstGeom prst="rect">
            <a:avLst/>
          </a:prstGeom>
          <a:ln w="0">
            <a:noFill/>
          </a:ln>
        </p:spPr>
      </p:pic>
      <p:pic>
        <p:nvPicPr>
          <p:cNvPr id="120" name="Google Shape;25;p4"/>
          <p:cNvPicPr/>
          <p:nvPr/>
        </p:nvPicPr>
        <p:blipFill>
          <a:blip r:embed="rId15"/>
          <a:stretch/>
        </p:blipFill>
        <p:spPr>
          <a:xfrm>
            <a:off x="211320" y="365040"/>
            <a:ext cx="1437840" cy="1047240"/>
          </a:xfrm>
          <a:prstGeom prst="rect">
            <a:avLst/>
          </a:prstGeom>
          <a:ln w="0">
            <a:noFill/>
          </a:ln>
        </p:spPr>
      </p:pic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2E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29;p5"/>
          <p:cNvPicPr/>
          <p:nvPr/>
        </p:nvPicPr>
        <p:blipFill>
          <a:blip r:embed="rId14"/>
          <a:stretch/>
        </p:blipFill>
        <p:spPr>
          <a:xfrm>
            <a:off x="-62280" y="6009120"/>
            <a:ext cx="12252240" cy="846720"/>
          </a:xfrm>
          <a:prstGeom prst="rect">
            <a:avLst/>
          </a:prstGeom>
          <a:ln w="0">
            <a:noFill/>
          </a:ln>
        </p:spPr>
      </p:pic>
      <p:pic>
        <p:nvPicPr>
          <p:cNvPr id="160" name="Google Shape;30;p5"/>
          <p:cNvPicPr/>
          <p:nvPr/>
        </p:nvPicPr>
        <p:blipFill>
          <a:blip r:embed="rId15"/>
          <a:stretch/>
        </p:blipFill>
        <p:spPr>
          <a:xfrm>
            <a:off x="211320" y="365040"/>
            <a:ext cx="1437840" cy="1047240"/>
          </a:xfrm>
          <a:prstGeom prst="rect">
            <a:avLst/>
          </a:prstGeom>
          <a:ln w="0">
            <a:noFill/>
          </a:ln>
        </p:spPr>
      </p:pic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76;p14"/>
          <p:cNvSpPr/>
          <p:nvPr/>
        </p:nvSpPr>
        <p:spPr>
          <a:xfrm>
            <a:off x="3591720" y="6410160"/>
            <a:ext cx="799164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1" strike="noStrike" spc="-1">
                <a:solidFill>
                  <a:srgbClr val="000000"/>
                </a:solidFill>
                <a:latin typeface="Source Sans Pro"/>
                <a:ea typeface="Source Sans Pro"/>
              </a:rPr>
              <a:t>Messy Church®</a:t>
            </a:r>
            <a:r>
              <a:rPr lang="en-GB" sz="1400" b="0" strike="noStrike" spc="-1">
                <a:solidFill>
                  <a:srgbClr val="000000"/>
                </a:solidFill>
                <a:latin typeface="Source Sans Pro"/>
                <a:ea typeface="Source Sans Pro"/>
              </a:rPr>
              <a:t> is a registered trade mark of The Bible Reading Fellowship, a Registered Charity (233280)</a:t>
            </a:r>
            <a:endParaRPr lang="en-GB" sz="1400" b="0" strike="noStrike" spc="-1">
              <a:latin typeface="Arial"/>
            </a:endParaRPr>
          </a:p>
        </p:txBody>
      </p:sp>
      <p:pic>
        <p:nvPicPr>
          <p:cNvPr id="206" name="Picture 2" descr="Logo&#10;&#10;Description automatically generated"/>
          <p:cNvPicPr/>
          <p:nvPr/>
        </p:nvPicPr>
        <p:blipFill>
          <a:blip r:embed="rId2"/>
          <a:stretch/>
        </p:blipFill>
        <p:spPr>
          <a:xfrm>
            <a:off x="4182480" y="3977640"/>
            <a:ext cx="4451040" cy="2080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 246"/>
          <p:cNvSpPr/>
          <p:nvPr/>
        </p:nvSpPr>
        <p:spPr>
          <a:xfrm>
            <a:off x="1800000" y="365040"/>
            <a:ext cx="9504000" cy="132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FFFFFF"/>
                </a:solidFill>
                <a:latin typeface="Anton"/>
                <a:ea typeface="DejaVu Sans"/>
              </a:rPr>
              <a:t>How to use Minecraft in Messy Church 2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609480" y="1604520"/>
            <a:ext cx="10971000" cy="397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Rectangle 248"/>
          <p:cNvSpPr/>
          <p:nvPr/>
        </p:nvSpPr>
        <p:spPr>
          <a:xfrm>
            <a:off x="609480" y="1604520"/>
            <a:ext cx="10971000" cy="446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b="1" strike="noStrike" spc="-1">
                <a:solidFill>
                  <a:srgbClr val="FFFFFF"/>
                </a:solidFill>
                <a:latin typeface="Source Sans Pro"/>
                <a:ea typeface="DejaVu Sans"/>
              </a:rPr>
              <a:t>As a table activity</a:t>
            </a:r>
            <a:endParaRPr lang="en-GB" sz="3200" b="0" strike="noStrike" spc="-1">
              <a:latin typeface="Arial"/>
            </a:endParaRPr>
          </a:p>
          <a:p>
            <a:pPr marL="432000" lvl="1" indent="-2149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800" b="1" strike="noStrike" spc="-1">
                <a:solidFill>
                  <a:srgbClr val="FFFFFF"/>
                </a:solidFill>
                <a:latin typeface="Source Sans Pro"/>
                <a:ea typeface="DejaVu Sans"/>
              </a:rPr>
              <a:t>Have several tablets/iPads available </a:t>
            </a:r>
            <a:endParaRPr lang="en-GB" sz="2800" b="0" strike="noStrike" spc="-1">
              <a:latin typeface="Arial"/>
            </a:endParaRPr>
          </a:p>
          <a:p>
            <a:pPr marL="432000" lvl="1" indent="-2149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800" b="1" strike="noStrike" spc="-1">
                <a:solidFill>
                  <a:srgbClr val="FFFFFF"/>
                </a:solidFill>
                <a:latin typeface="Source Sans Pro"/>
                <a:ea typeface="DejaVu Sans"/>
              </a:rPr>
              <a:t>Encourage adults to work with children to interpret, explain and reflect back their ideas</a:t>
            </a:r>
            <a:endParaRPr lang="en-GB" sz="2800" b="0" strike="noStrike" spc="-1">
              <a:latin typeface="Arial"/>
            </a:endParaRPr>
          </a:p>
          <a:p>
            <a:pPr marL="432000" lvl="1" indent="-2149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800" b="1" strike="noStrike" spc="-1">
                <a:solidFill>
                  <a:srgbClr val="FFFFFF"/>
                </a:solidFill>
                <a:latin typeface="Source Sans Pro"/>
                <a:ea typeface="DejaVu Sans"/>
              </a:rPr>
              <a:t>Show or use in the act of worship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3200" b="1" strike="noStrike" spc="-1">
                <a:solidFill>
                  <a:srgbClr val="FFFFFF"/>
                </a:solidFill>
                <a:latin typeface="Source Sans Pro"/>
                <a:ea typeface="DejaVu Sans"/>
              </a:rPr>
              <a:t>As an extra</a:t>
            </a:r>
            <a:endParaRPr lang="en-GB" sz="3200" b="0" strike="noStrike" spc="-1">
              <a:latin typeface="Arial"/>
            </a:endParaRPr>
          </a:p>
          <a:p>
            <a:pPr marL="432000" lvl="1" indent="-2149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800" b="1" strike="noStrike" spc="-1">
                <a:solidFill>
                  <a:srgbClr val="FFFFFF"/>
                </a:solidFill>
                <a:latin typeface="Source Sans Pro"/>
                <a:ea typeface="DejaVu Sans"/>
              </a:rPr>
              <a:t>For teenagers, on another evening?</a:t>
            </a:r>
            <a:endParaRPr lang="en-GB" sz="2800" b="0" strike="noStrike" spc="-1">
              <a:latin typeface="Arial"/>
            </a:endParaRPr>
          </a:p>
          <a:p>
            <a:pPr marL="432000" lvl="1" indent="-2149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800" b="1" strike="noStrike" spc="-1">
                <a:solidFill>
                  <a:srgbClr val="FFFFFF"/>
                </a:solidFill>
                <a:latin typeface="Source Sans Pro"/>
                <a:ea typeface="DejaVu Sans"/>
              </a:rPr>
              <a:t>To prepare things for Messy church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3200" b="1" strike="noStrike" spc="-1">
                <a:solidFill>
                  <a:srgbClr val="FFFFFF"/>
                </a:solidFill>
                <a:latin typeface="Source Sans Pro"/>
                <a:ea typeface="DejaVu Sans"/>
              </a:rPr>
              <a:t>As a new venture alongside Messy church (multipying!)</a:t>
            </a:r>
            <a:endParaRPr lang="en-GB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3200" b="1" strike="noStrike" spc="-1">
                <a:solidFill>
                  <a:srgbClr val="FFFFFF"/>
                </a:solidFill>
                <a:latin typeface="Source Sans Pro"/>
                <a:ea typeface="DejaVu Sans"/>
              </a:rPr>
              <a:t>Or… use online gaming to connect to a whole new groups?</a:t>
            </a:r>
            <a:endParaRPr lang="en-GB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91;p17_0"/>
          <p:cNvSpPr/>
          <p:nvPr/>
        </p:nvSpPr>
        <p:spPr>
          <a:xfrm>
            <a:off x="1440000" y="2340000"/>
            <a:ext cx="9864360" cy="414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GB" sz="2800" b="1" strike="noStrike" spc="-1" dirty="0">
                <a:solidFill>
                  <a:srgbClr val="FFFFFF"/>
                </a:solidFill>
                <a:latin typeface="Source Sans Pro"/>
                <a:ea typeface="DejaVu Sans"/>
              </a:rPr>
              <a:t>Rev Kevin </a:t>
            </a:r>
            <a:r>
              <a:rPr lang="en-GB" sz="2800" b="1" strike="noStrike" spc="-1" dirty="0" err="1">
                <a:solidFill>
                  <a:srgbClr val="FFFFFF"/>
                </a:solidFill>
                <a:latin typeface="Source Sans Pro"/>
                <a:ea typeface="DejaVu Sans"/>
              </a:rPr>
              <a:t>Colyer</a:t>
            </a:r>
            <a:r>
              <a:rPr lang="en-GB" sz="2800" b="1" strike="noStrike" spc="-1" dirty="0">
                <a:solidFill>
                  <a:srgbClr val="FFFFFF"/>
                </a:solidFill>
                <a:latin typeface="Source Sans Pro"/>
                <a:ea typeface="DejaVu Sans"/>
              </a:rPr>
              <a:t>						revkevincolyer@gmail.com</a:t>
            </a:r>
            <a:endParaRPr lang="en-GB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GB" sz="2800" b="1" strike="noStrike" spc="-1" dirty="0">
                <a:solidFill>
                  <a:srgbClr val="FFFFFF"/>
                </a:solidFill>
                <a:latin typeface="Source Sans Pro"/>
                <a:ea typeface="DejaVu Sans"/>
              </a:rPr>
              <a:t>Resources: 			http://www.stmichaelsbray.scalacubes.io/</a:t>
            </a:r>
            <a:endParaRPr lang="en-GB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GB" sz="2800" b="1" strike="noStrike" spc="-1" dirty="0">
                <a:solidFill>
                  <a:srgbClr val="FFFFFF"/>
                </a:solidFill>
                <a:latin typeface="Source Sans Pro"/>
                <a:ea typeface="DejaVu Sans"/>
              </a:rPr>
              <a:t>Rev Jo Jennings						revd.jjennings@gmail.com </a:t>
            </a:r>
            <a:endParaRPr lang="en-GB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GB" sz="2800" b="1" strike="noStrike" spc="-1" dirty="0">
                <a:solidFill>
                  <a:srgbClr val="FFFFFF"/>
                </a:solidFill>
                <a:latin typeface="Source Sans Pro"/>
                <a:ea typeface="DejaVu Sans"/>
              </a:rPr>
              <a:t>Jo in action:	 			https://youtu.be/QlTYA16C_hg?t=118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251" name="Google Shape;92;p17_0"/>
          <p:cNvSpPr/>
          <p:nvPr/>
        </p:nvSpPr>
        <p:spPr>
          <a:xfrm>
            <a:off x="1800000" y="365040"/>
            <a:ext cx="9504000" cy="132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2" name="Picture 2_3" descr="Logo&#10;&#10;Description automatically generated"/>
          <p:cNvPicPr/>
          <p:nvPr/>
        </p:nvPicPr>
        <p:blipFill>
          <a:blip r:embed="rId2"/>
          <a:stretch/>
        </p:blipFill>
        <p:spPr>
          <a:xfrm>
            <a:off x="7824240" y="6840"/>
            <a:ext cx="4365720" cy="2040120"/>
          </a:xfrm>
          <a:prstGeom prst="rect">
            <a:avLst/>
          </a:prstGeom>
          <a:ln w="0">
            <a:noFill/>
          </a:ln>
        </p:spPr>
      </p:pic>
      <p:sp>
        <p:nvSpPr>
          <p:cNvPr id="253" name="Rectangle 252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FFFFFF"/>
                </a:solidFill>
                <a:latin typeface="Anton"/>
                <a:ea typeface="DejaVu Sans"/>
              </a:rPr>
              <a:t>Email us!</a:t>
            </a:r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82;p15_0" descr="Logo&#10;&#10;Description automatically generated"/>
          <p:cNvPicPr/>
          <p:nvPr/>
        </p:nvPicPr>
        <p:blipFill>
          <a:blip r:embed="rId2"/>
          <a:stretch/>
        </p:blipFill>
        <p:spPr>
          <a:xfrm>
            <a:off x="11186640" y="5774400"/>
            <a:ext cx="870480" cy="87048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2_0" descr="Logo&#10;&#10;Description automatically generated"/>
          <p:cNvPicPr/>
          <p:nvPr/>
        </p:nvPicPr>
        <p:blipFill>
          <a:blip r:embed="rId3"/>
          <a:stretch/>
        </p:blipFill>
        <p:spPr>
          <a:xfrm>
            <a:off x="7824240" y="0"/>
            <a:ext cx="4366440" cy="2040840"/>
          </a:xfrm>
          <a:prstGeom prst="rect">
            <a:avLst/>
          </a:prstGeom>
          <a:ln w="0">
            <a:noFill/>
          </a:ln>
        </p:spPr>
      </p:pic>
      <p:sp>
        <p:nvSpPr>
          <p:cNvPr id="209" name="Rectangle 202_0"/>
          <p:cNvSpPr/>
          <p:nvPr/>
        </p:nvSpPr>
        <p:spPr>
          <a:xfrm>
            <a:off x="540000" y="3420000"/>
            <a:ext cx="1799640" cy="1259640"/>
          </a:xfrm>
          <a:prstGeom prst="rect">
            <a:avLst/>
          </a:prstGeom>
          <a:noFill/>
          <a:ln w="0">
            <a:solidFill>
              <a:srgbClr val="FFFFFF"/>
            </a:solidFill>
            <a:prstDash val="lg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800" b="1" strike="noStrike" spc="-1">
                <a:solidFill>
                  <a:srgbClr val="FFFFFF"/>
                </a:solidFill>
                <a:latin typeface="Source Sans Pro"/>
                <a:ea typeface="Anton"/>
              </a:rPr>
              <a:t>Please take our Poll!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10" name="Rectangle 203_0"/>
          <p:cNvSpPr/>
          <p:nvPr/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Rectangle 204_0"/>
          <p:cNvSpPr/>
          <p:nvPr/>
        </p:nvSpPr>
        <p:spPr>
          <a:xfrm>
            <a:off x="1800000" y="294480"/>
            <a:ext cx="5939640" cy="16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FFFFFF"/>
                </a:solidFill>
                <a:latin typeface="Anton"/>
                <a:ea typeface="DejaVu Sans"/>
              </a:rPr>
              <a:t>Minecraft in </a:t>
            </a:r>
            <a:br/>
            <a:r>
              <a:rPr lang="en-GB" sz="4400" b="0" strike="noStrike" spc="-1">
                <a:solidFill>
                  <a:srgbClr val="FFFFFF"/>
                </a:solidFill>
                <a:latin typeface="Anton"/>
                <a:ea typeface="DejaVu Sans"/>
              </a:rPr>
              <a:t>Messy Church</a:t>
            </a:r>
            <a:endParaRPr lang="en-GB" sz="4400" b="0" strike="noStrike" spc="-1">
              <a:latin typeface="Arial"/>
            </a:endParaRPr>
          </a:p>
        </p:txBody>
      </p:sp>
      <p:pic>
        <p:nvPicPr>
          <p:cNvPr id="212" name="Picture 205_0"/>
          <p:cNvPicPr/>
          <p:nvPr/>
        </p:nvPicPr>
        <p:blipFill>
          <a:blip r:embed="rId4"/>
          <a:stretch/>
        </p:blipFill>
        <p:spPr>
          <a:xfrm>
            <a:off x="540000" y="4860000"/>
            <a:ext cx="1799640" cy="179964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4_0"/>
          <p:cNvPicPr/>
          <p:nvPr/>
        </p:nvPicPr>
        <p:blipFill>
          <a:blip r:embed="rId5"/>
          <a:srcRect l="37461" t="39545" r="37579" b="16070"/>
          <a:stretch/>
        </p:blipFill>
        <p:spPr>
          <a:xfrm>
            <a:off x="540000" y="1472040"/>
            <a:ext cx="1798920" cy="179964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213"/>
          <p:cNvPicPr/>
          <p:nvPr/>
        </p:nvPicPr>
        <p:blipFill>
          <a:blip r:embed="rId6"/>
          <a:srcRect l="5713" t="12665" r="17143" b="9708"/>
          <a:stretch/>
        </p:blipFill>
        <p:spPr>
          <a:xfrm>
            <a:off x="3780000" y="2213280"/>
            <a:ext cx="7200000" cy="4266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208"/>
          <p:cNvSpPr/>
          <p:nvPr/>
        </p:nvSpPr>
        <p:spPr>
          <a:xfrm>
            <a:off x="4860000" y="365040"/>
            <a:ext cx="6444720" cy="13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FFFFFF"/>
                </a:solidFill>
                <a:latin typeface="Anton"/>
                <a:ea typeface="DejaVu Sans"/>
              </a:rPr>
              <a:t>Jo’s Story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16" name="Rectangle 209_0"/>
          <p:cNvSpPr/>
          <p:nvPr/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7" name="Picture 210_0"/>
          <p:cNvPicPr/>
          <p:nvPr/>
        </p:nvPicPr>
        <p:blipFill>
          <a:blip r:embed="rId2"/>
          <a:stretch/>
        </p:blipFill>
        <p:spPr>
          <a:xfrm rot="21022800">
            <a:off x="536040" y="1562400"/>
            <a:ext cx="5269320" cy="469080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6_0" descr="A picture containing floor&#10;&#10;Description automatically generated"/>
          <p:cNvPicPr/>
          <p:nvPr/>
        </p:nvPicPr>
        <p:blipFill>
          <a:blip r:embed="rId3"/>
          <a:stretch/>
        </p:blipFill>
        <p:spPr>
          <a:xfrm rot="415200">
            <a:off x="5171040" y="1494000"/>
            <a:ext cx="5821920" cy="327456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0_0" descr="A picture containing text, sky&#10;&#10;Description automatically generated"/>
          <p:cNvPicPr/>
          <p:nvPr/>
        </p:nvPicPr>
        <p:blipFill>
          <a:blip r:embed="rId4"/>
          <a:stretch/>
        </p:blipFill>
        <p:spPr>
          <a:xfrm rot="357600">
            <a:off x="5463720" y="3851280"/>
            <a:ext cx="4583160" cy="2577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/>
          <p:cNvSpPr/>
          <p:nvPr/>
        </p:nvSpPr>
        <p:spPr>
          <a:xfrm>
            <a:off x="3600000" y="365040"/>
            <a:ext cx="7704000" cy="132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FFFFFF"/>
                </a:solidFill>
                <a:latin typeface="Anton"/>
                <a:ea typeface="DejaVu Sans"/>
              </a:rPr>
              <a:t>Kev’s story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609480" y="1604520"/>
            <a:ext cx="10971000" cy="397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2" name="Picture 221"/>
          <p:cNvPicPr/>
          <p:nvPr/>
        </p:nvPicPr>
        <p:blipFill>
          <a:blip r:embed="rId2"/>
          <a:stretch/>
        </p:blipFill>
        <p:spPr>
          <a:xfrm rot="435000">
            <a:off x="6177600" y="2156400"/>
            <a:ext cx="5516640" cy="403560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222"/>
          <p:cNvPicPr/>
          <p:nvPr/>
        </p:nvPicPr>
        <p:blipFill>
          <a:blip r:embed="rId3"/>
          <a:srcRect l="7760" r="26709"/>
          <a:stretch/>
        </p:blipFill>
        <p:spPr>
          <a:xfrm rot="21207000">
            <a:off x="955080" y="1740600"/>
            <a:ext cx="5513040" cy="4438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 223"/>
          <p:cNvSpPr/>
          <p:nvPr/>
        </p:nvSpPr>
        <p:spPr>
          <a:xfrm>
            <a:off x="1800000" y="184680"/>
            <a:ext cx="9504000" cy="168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FFFFFF"/>
                </a:solidFill>
                <a:latin typeface="Anton"/>
                <a:ea typeface="DejaVu Sans"/>
              </a:rPr>
              <a:t>The Medium</a:t>
            </a:r>
            <a:br/>
            <a:r>
              <a:rPr lang="en-GB" sz="4400" b="0" strike="noStrike" spc="-1">
                <a:solidFill>
                  <a:srgbClr val="FFFFFF"/>
                </a:solidFill>
                <a:latin typeface="Anton"/>
                <a:ea typeface="DejaVu Sans"/>
              </a:rPr>
              <a:t>of Minecraft</a:t>
            </a:r>
            <a:endParaRPr lang="en-GB" sz="4400" b="0" strike="noStrike" spc="-1">
              <a:latin typeface="Arial"/>
            </a:endParaRPr>
          </a:p>
        </p:txBody>
      </p:sp>
      <p:pic>
        <p:nvPicPr>
          <p:cNvPr id="225" name="Picture 224"/>
          <p:cNvPicPr/>
          <p:nvPr/>
        </p:nvPicPr>
        <p:blipFill>
          <a:blip r:embed="rId2"/>
          <a:srcRect l="21311" t="20036" r="18035" b="5391"/>
          <a:stretch/>
        </p:blipFill>
        <p:spPr>
          <a:xfrm rot="232200">
            <a:off x="4277880" y="2198520"/>
            <a:ext cx="6658560" cy="4318560"/>
          </a:xfrm>
          <a:prstGeom prst="rect">
            <a:avLst/>
          </a:prstGeom>
          <a:ln w="0">
            <a:noFill/>
          </a:ln>
        </p:spPr>
      </p:pic>
      <p:sp>
        <p:nvSpPr>
          <p:cNvPr id="226" name="Rectangle 225"/>
          <p:cNvSpPr/>
          <p:nvPr/>
        </p:nvSpPr>
        <p:spPr>
          <a:xfrm>
            <a:off x="645480" y="2340000"/>
            <a:ext cx="3889440" cy="30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0000"/>
          </a:bodyPr>
          <a:lstStyle/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en-GB" sz="4400" b="1" strike="noStrike" spc="-1">
                <a:solidFill>
                  <a:srgbClr val="FFFFFF"/>
                </a:solidFill>
                <a:latin typeface="Source Sans Pro"/>
                <a:ea typeface="DejaVu Sans"/>
              </a:rPr>
              <a:t>What is possible to do in Minecraft?</a:t>
            </a:r>
            <a:endParaRPr lang="en-GB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n-GB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en-GB" sz="4400" b="1" strike="noStrike" spc="-1">
                <a:solidFill>
                  <a:srgbClr val="FFFFFF"/>
                </a:solidFill>
                <a:latin typeface="Source Sans Pro"/>
                <a:ea typeface="DejaVu Sans"/>
              </a:rPr>
              <a:t>What’s not?</a:t>
            </a:r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218"/>
          <p:cNvSpPr/>
          <p:nvPr/>
        </p:nvSpPr>
        <p:spPr>
          <a:xfrm>
            <a:off x="1800000" y="365040"/>
            <a:ext cx="9504720" cy="13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FFFFFF"/>
                </a:solidFill>
                <a:latin typeface="Anton"/>
                <a:ea typeface="DejaVu Sans"/>
              </a:rPr>
              <a:t>Possibilities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28" name="Rectangle 219_0"/>
          <p:cNvSpPr/>
          <p:nvPr/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800" b="1" strike="noStrike" spc="-1">
                <a:solidFill>
                  <a:srgbClr val="FFFFFF"/>
                </a:solidFill>
                <a:latin typeface="Source Sans Pro"/>
                <a:ea typeface="DejaVu Sans"/>
              </a:rPr>
              <a:t>Exploring Bible Stories from the inside</a:t>
            </a:r>
            <a:endParaRPr lang="en-GB" sz="28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800" b="1" strike="noStrike" spc="-1">
                <a:solidFill>
                  <a:srgbClr val="FFFFFF"/>
                </a:solidFill>
                <a:latin typeface="Source Sans Pro"/>
                <a:ea typeface="DejaVu Sans"/>
              </a:rPr>
              <a:t>Building, Re-imagining, Enacting</a:t>
            </a:r>
            <a:endParaRPr lang="en-GB" sz="28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800" b="1" strike="noStrike" spc="-1">
                <a:solidFill>
                  <a:srgbClr val="FFFFFF"/>
                </a:solidFill>
                <a:latin typeface="Source Sans Pro"/>
                <a:ea typeface="DejaVu Sans"/>
              </a:rPr>
              <a:t>Wondering and Pondering</a:t>
            </a:r>
            <a:endParaRPr lang="en-GB" sz="2800" b="0" strike="noStrike" spc="-1">
              <a:latin typeface="Arial"/>
            </a:endParaRPr>
          </a:p>
        </p:txBody>
      </p:sp>
      <p:pic>
        <p:nvPicPr>
          <p:cNvPr id="229" name="Picture 2_1" descr="A picture containing floor&#10;&#10;Description automatically generated"/>
          <p:cNvPicPr/>
          <p:nvPr/>
        </p:nvPicPr>
        <p:blipFill>
          <a:blip r:embed="rId2"/>
          <a:stretch/>
        </p:blipFill>
        <p:spPr>
          <a:xfrm rot="21314400">
            <a:off x="4285080" y="3452040"/>
            <a:ext cx="5319720" cy="2992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0"/>
          <p:cNvSpPr/>
          <p:nvPr/>
        </p:nvSpPr>
        <p:spPr>
          <a:xfrm>
            <a:off x="1800000" y="365040"/>
            <a:ext cx="9504720" cy="13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FFFFFF"/>
                </a:solidFill>
                <a:latin typeface="Anton"/>
                <a:ea typeface="DejaVu Sans"/>
              </a:rPr>
              <a:t>Prayer Station Activities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31" name="Rectangle 221_0"/>
          <p:cNvSpPr/>
          <p:nvPr/>
        </p:nvSpPr>
        <p:spPr>
          <a:xfrm>
            <a:off x="609480" y="1604520"/>
            <a:ext cx="6623640" cy="397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800" b="1" strike="noStrike" spc="-1">
                <a:solidFill>
                  <a:srgbClr val="FFFFFF"/>
                </a:solidFill>
                <a:latin typeface="Source Sans Pro"/>
                <a:ea typeface="DejaVu Sans"/>
              </a:rPr>
              <a:t>Thank you flowers</a:t>
            </a:r>
            <a:endParaRPr lang="en-GB" sz="28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800" b="1" strike="noStrike" spc="-1">
                <a:solidFill>
                  <a:srgbClr val="FFFFFF"/>
                </a:solidFill>
                <a:latin typeface="Source Sans Pro"/>
                <a:ea typeface="DejaVu Sans"/>
              </a:rPr>
              <a:t>Abraham – Stars wall – praying for people</a:t>
            </a:r>
            <a:endParaRPr lang="en-GB" sz="28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800" b="1" strike="noStrike" spc="-1">
                <a:solidFill>
                  <a:srgbClr val="FFFFFF"/>
                </a:solidFill>
                <a:latin typeface="Source Sans Pro"/>
                <a:ea typeface="DejaVu Sans"/>
              </a:rPr>
              <a:t>Confessions with TNT / Void</a:t>
            </a:r>
            <a:endParaRPr lang="en-GB" sz="28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800" b="1" strike="noStrike" spc="-1">
                <a:solidFill>
                  <a:srgbClr val="FFFFFF"/>
                </a:solidFill>
                <a:latin typeface="Source Sans Pro"/>
                <a:ea typeface="DejaVu Sans"/>
              </a:rPr>
              <a:t>Dance worship</a:t>
            </a:r>
            <a:endParaRPr lang="en-GB" sz="28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800" b="1" strike="noStrike" spc="-1">
                <a:solidFill>
                  <a:srgbClr val="FFFFFF"/>
                </a:solidFill>
                <a:latin typeface="Source Sans Pro"/>
                <a:ea typeface="DejaVu Sans"/>
              </a:rPr>
              <a:t>Anything you use a post-it for can be done with a sign!</a:t>
            </a:r>
            <a:endParaRPr lang="en-GB" sz="2800" b="0" strike="noStrike" spc="-1">
              <a:latin typeface="Arial"/>
            </a:endParaRPr>
          </a:p>
        </p:txBody>
      </p:sp>
      <p:pic>
        <p:nvPicPr>
          <p:cNvPr id="232" name="Picture 5_0" descr="A picture containing text&#10;&#10;Description automatically generated"/>
          <p:cNvPicPr/>
          <p:nvPr/>
        </p:nvPicPr>
        <p:blipFill>
          <a:blip r:embed="rId3"/>
          <a:srcRect r="41498" b="3769"/>
          <a:stretch/>
        </p:blipFill>
        <p:spPr>
          <a:xfrm rot="20889000">
            <a:off x="9079200" y="1636920"/>
            <a:ext cx="2870280" cy="26557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2_2" descr="A picture containing sky, toy, colorful, line&#10;&#10;Description automatically generated"/>
          <p:cNvPicPr/>
          <p:nvPr/>
        </p:nvPicPr>
        <p:blipFill>
          <a:blip r:embed="rId4"/>
          <a:stretch/>
        </p:blipFill>
        <p:spPr>
          <a:xfrm rot="158400">
            <a:off x="7152120" y="3989880"/>
            <a:ext cx="4276800" cy="2405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233"/>
          <p:cNvSpPr/>
          <p:nvPr/>
        </p:nvSpPr>
        <p:spPr>
          <a:xfrm>
            <a:off x="1800000" y="365040"/>
            <a:ext cx="9504000" cy="132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FFFFFF"/>
                </a:solidFill>
                <a:latin typeface="Anton"/>
                <a:ea typeface="DejaVu Sans"/>
              </a:rPr>
              <a:t>Limitations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609480" y="1604520"/>
            <a:ext cx="10971000" cy="397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7000"/>
          </a:bodyPr>
          <a:lstStyle/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800" b="1" strike="noStrike" spc="-1">
                <a:solidFill>
                  <a:srgbClr val="FFFFFF"/>
                </a:solidFill>
                <a:latin typeface="Source Sans Pro"/>
                <a:ea typeface="DejaVu Sans"/>
              </a:rPr>
              <a:t>Technical burden for leaders</a:t>
            </a:r>
            <a:endParaRPr lang="en-GB" sz="2800" b="0" strike="noStrike" spc="-1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800" b="1" strike="noStrike" spc="-1">
                <a:solidFill>
                  <a:srgbClr val="FFFFFF"/>
                </a:solidFill>
                <a:latin typeface="Source Sans Pro"/>
                <a:ea typeface="DejaVu Sans"/>
              </a:rPr>
              <a:t>Paid accounts</a:t>
            </a:r>
            <a:endParaRPr lang="en-GB" sz="2800" b="0" strike="noStrike" spc="-1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800" b="1" strike="noStrike" spc="-1">
                <a:solidFill>
                  <a:srgbClr val="C9211E"/>
                </a:solidFill>
                <a:latin typeface="Source Sans Pro"/>
                <a:ea typeface="DejaVu Sans"/>
              </a:rPr>
              <a:t>Bedrock</a:t>
            </a:r>
            <a:r>
              <a:rPr lang="en-GB" sz="2800" b="1" strike="noStrike" spc="-1">
                <a:solidFill>
                  <a:srgbClr val="FFFFFF"/>
                </a:solidFill>
                <a:latin typeface="Source Sans Pro"/>
                <a:ea typeface="DejaVu Sans"/>
              </a:rPr>
              <a:t> (Tablet, phone and console)	VS	</a:t>
            </a:r>
            <a:r>
              <a:rPr lang="en-GB" sz="2800" b="1" strike="noStrike" spc="-1">
                <a:solidFill>
                  <a:srgbClr val="C9211E"/>
                </a:solidFill>
                <a:latin typeface="Source Sans Pro"/>
                <a:ea typeface="DejaVu Sans"/>
              </a:rPr>
              <a:t>Java</a:t>
            </a:r>
            <a:r>
              <a:rPr lang="en-GB" sz="2800" b="1" strike="noStrike" spc="-1">
                <a:solidFill>
                  <a:srgbClr val="FFFFFF"/>
                </a:solidFill>
                <a:latin typeface="Source Sans Pro"/>
                <a:ea typeface="DejaVu Sans"/>
              </a:rPr>
              <a:t> (laptops, PCs)</a:t>
            </a:r>
            <a:endParaRPr lang="en-GB" sz="2800" b="0" strike="noStrike" spc="-1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800" b="1" strike="noStrike" spc="-1">
                <a:solidFill>
                  <a:srgbClr val="FFFFFF"/>
                </a:solidFill>
                <a:latin typeface="Source Sans Pro"/>
                <a:ea typeface="DejaVu Sans"/>
              </a:rPr>
              <a:t>Connecting and learning how to do multiplayer/ Wrangling with Zoom!</a:t>
            </a:r>
            <a:endParaRPr lang="en-GB" sz="2800" b="0" strike="noStrike" spc="-1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800" b="1" strike="noStrike" spc="-1">
                <a:solidFill>
                  <a:srgbClr val="FFFFFF"/>
                </a:solidFill>
                <a:latin typeface="Source Sans Pro"/>
                <a:ea typeface="DejaVu Sans"/>
              </a:rPr>
              <a:t>It’s addictive!</a:t>
            </a:r>
            <a:endParaRPr lang="en-GB" sz="2800" b="0" strike="noStrike" spc="-1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800" b="1" strike="noStrike" spc="-1">
                <a:solidFill>
                  <a:srgbClr val="FFFFFF"/>
                </a:solidFill>
                <a:latin typeface="Source Sans Pro"/>
                <a:ea typeface="DejaVu Sans"/>
              </a:rPr>
              <a:t>Less suited to abstract ideas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7926480" y="5519520"/>
            <a:ext cx="180720" cy="232560"/>
          </a:xfrm>
          <a:prstGeom prst="rect">
            <a:avLst/>
          </a:prstGeom>
          <a:noFill/>
          <a:ln w="0">
            <a:noFill/>
          </a:ln>
        </p:spPr>
      </p:sp>
      <p:sp>
        <p:nvSpPr>
          <p:cNvPr id="237" name="TextBox 236"/>
          <p:cNvSpPr txBox="1"/>
          <p:nvPr/>
        </p:nvSpPr>
        <p:spPr>
          <a:xfrm>
            <a:off x="9434880" y="6567120"/>
            <a:ext cx="180720" cy="232560"/>
          </a:xfrm>
          <a:prstGeom prst="rect">
            <a:avLst/>
          </a:prstGeom>
          <a:noFill/>
          <a:ln w="0">
            <a:noFill/>
          </a:ln>
        </p:spPr>
      </p:sp>
      <p:pic>
        <p:nvPicPr>
          <p:cNvPr id="238" name="Picture 237"/>
          <p:cNvPicPr/>
          <p:nvPr/>
        </p:nvPicPr>
        <p:blipFill>
          <a:blip r:embed="rId2"/>
          <a:stretch/>
        </p:blipFill>
        <p:spPr>
          <a:xfrm rot="487800">
            <a:off x="9542160" y="324360"/>
            <a:ext cx="1632600" cy="245232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238"/>
          <p:cNvPicPr/>
          <p:nvPr/>
        </p:nvPicPr>
        <p:blipFill>
          <a:blip r:embed="rId3"/>
          <a:stretch/>
        </p:blipFill>
        <p:spPr>
          <a:xfrm rot="21145200">
            <a:off x="9517320" y="4060440"/>
            <a:ext cx="1664640" cy="2500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ectangle 239"/>
          <p:cNvSpPr/>
          <p:nvPr/>
        </p:nvSpPr>
        <p:spPr>
          <a:xfrm>
            <a:off x="2124000" y="1080000"/>
            <a:ext cx="3779640" cy="5579640"/>
          </a:xfrm>
          <a:prstGeom prst="rect">
            <a:avLst/>
          </a:prstGeom>
          <a:solidFill>
            <a:srgbClr val="729FCF">
              <a:alpha val="50000"/>
            </a:srgbClr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Rectangle 240"/>
          <p:cNvSpPr/>
          <p:nvPr/>
        </p:nvSpPr>
        <p:spPr>
          <a:xfrm>
            <a:off x="1800000" y="365040"/>
            <a:ext cx="9504000" cy="534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FFFFFF"/>
                </a:solidFill>
                <a:latin typeface="Anton"/>
                <a:ea typeface="DejaVu Sans"/>
              </a:rPr>
              <a:t>How to use Minecraft in Messy Church 1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6048000" y="1080000"/>
            <a:ext cx="3779640" cy="5579640"/>
          </a:xfrm>
          <a:prstGeom prst="rect">
            <a:avLst/>
          </a:prstGeom>
          <a:solidFill>
            <a:srgbClr val="729FCF">
              <a:alpha val="50000"/>
            </a:srgbClr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Rectangle 242"/>
          <p:cNvSpPr/>
          <p:nvPr/>
        </p:nvSpPr>
        <p:spPr>
          <a:xfrm>
            <a:off x="609480" y="1604520"/>
            <a:ext cx="10971000" cy="397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Rectangle 243"/>
          <p:cNvSpPr/>
          <p:nvPr/>
        </p:nvSpPr>
        <p:spPr>
          <a:xfrm>
            <a:off x="360000" y="2364840"/>
            <a:ext cx="1619280" cy="305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Zooming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And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Online</a:t>
            </a:r>
            <a:endParaRPr lang="en-GB" sz="2800" b="0" strike="noStrike" spc="-1">
              <a:latin typeface="Arial"/>
            </a:endParaRPr>
          </a:p>
        </p:txBody>
      </p:sp>
      <p:pic>
        <p:nvPicPr>
          <p:cNvPr id="245" name="Picture 244"/>
          <p:cNvPicPr/>
          <p:nvPr/>
        </p:nvPicPr>
        <p:blipFill>
          <a:blip r:embed="rId2"/>
          <a:stretch/>
        </p:blipFill>
        <p:spPr>
          <a:xfrm>
            <a:off x="1944000" y="1188000"/>
            <a:ext cx="7986960" cy="5646960"/>
          </a:xfrm>
          <a:prstGeom prst="rect">
            <a:avLst/>
          </a:prstGeom>
          <a:ln w="0">
            <a:noFill/>
          </a:ln>
        </p:spPr>
      </p:pic>
      <p:sp>
        <p:nvSpPr>
          <p:cNvPr id="246" name="Rectangle 245"/>
          <p:cNvSpPr/>
          <p:nvPr/>
        </p:nvSpPr>
        <p:spPr>
          <a:xfrm>
            <a:off x="10080000" y="2319120"/>
            <a:ext cx="1799280" cy="286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Face to Face and on Cushions</a:t>
            </a:r>
            <a:endParaRPr lang="en-GB" sz="2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311</Words>
  <Application>Microsoft Office PowerPoint</Application>
  <PresentationFormat>Widescreen</PresentationFormat>
  <Paragraphs>51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Anton</vt:lpstr>
      <vt:lpstr>Arial</vt:lpstr>
      <vt:lpstr>Source Sans Pro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Linda</dc:creator>
  <dc:description/>
  <cp:lastModifiedBy>Jane Butler</cp:lastModifiedBy>
  <cp:revision>18</cp:revision>
  <cp:lastPrinted>2021-05-22T09:24:28Z</cp:lastPrinted>
  <dcterms:modified xsi:type="dcterms:W3CDTF">2021-05-24T07:29:40Z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4</vt:r8>
  </property>
  <property fmtid="{D5CDD505-2E9C-101B-9397-08002B2CF9AE}" pid="3" name="PresentationFormat">
    <vt:lpwstr>Widescreen</vt:lpwstr>
  </property>
  <property fmtid="{D5CDD505-2E9C-101B-9397-08002B2CF9AE}" pid="4" name="Slides">
    <vt:r8>4</vt:r8>
  </property>
</Properties>
</file>