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1"/>
  </p:notes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5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6BD"/>
    <a:srgbClr val="DCC921"/>
    <a:srgbClr val="74B7D9"/>
    <a:srgbClr val="B9D7E7"/>
    <a:srgbClr val="2D8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541"/>
  </p:normalViewPr>
  <p:slideViewPr>
    <p:cSldViewPr snapToGrid="0" snapToObjects="1">
      <p:cViewPr varScale="1">
        <p:scale>
          <a:sx n="98" d="100"/>
          <a:sy n="98" d="100"/>
        </p:scale>
        <p:origin x="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0480-4A2D-5A4F-A1C5-98FCCDF4F7B8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35A81-69E6-0F43-975C-E8A8CD4C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2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3859731"/>
            <a:ext cx="7772400" cy="1164656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400" baseline="0"/>
            </a:lvl1pPr>
          </a:lstStyle>
          <a:p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799" y="5188017"/>
            <a:ext cx="7772401" cy="981776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 baseline="0">
                <a:solidFill>
                  <a:srgbClr val="DCC92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Other information [event, date and location]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68" y="734906"/>
            <a:ext cx="4061864" cy="34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19595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34683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801979"/>
            <a:ext cx="6858000" cy="1010653"/>
          </a:xfrm>
          <a:prstGeom prst="rect">
            <a:avLst/>
          </a:prstGeom>
        </p:spPr>
        <p:txBody>
          <a:bodyPr anchor="b"/>
          <a:lstStyle>
            <a:lvl1pPr algn="ctr">
              <a:defRPr sz="27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GB" dirty="0"/>
              <a:t>For further information, please visit </a:t>
            </a:r>
            <a:br>
              <a:rPr lang="en-GB" dirty="0"/>
            </a:br>
            <a:r>
              <a:rPr lang="en-GB" dirty="0"/>
              <a:t>[final page—call to action]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985885"/>
            <a:ext cx="6858000" cy="1116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rgbClr val="DCC92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messychurch.org.uk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143001" y="6187904"/>
            <a:ext cx="6857999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GB" b="1" baseline="30000" dirty="0">
                <a:solidFill>
                  <a:schemeClr val="tx1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Messy Church is part of The Bible Reading Fellowship (BRF), a Registered Charity (</a:t>
            </a:r>
            <a:r>
              <a:rPr lang="en-GB" b="1" baseline="30000">
                <a:solidFill>
                  <a:schemeClr val="tx1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233280)</a:t>
            </a:r>
            <a:endParaRPr lang="en-GB" b="1" baseline="30000" dirty="0">
              <a:solidFill>
                <a:schemeClr val="tx1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7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buSzPct val="120000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CC921"/>
                </a:solidFill>
              </a:defRPr>
            </a:lvl2pPr>
            <a:lvl4pPr marL="1600200" indent="-228600">
              <a:buFont typeface="AppleSymbols" charset="0"/>
              <a:buChar char="⎼"/>
              <a:defRPr/>
            </a:lvl4pPr>
            <a:lvl5pPr marL="2057400" indent="-228600">
              <a:buFont typeface="AppleSymbols" charset="0"/>
              <a:buChar char="⎼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9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2547"/>
            <a:ext cx="4038600" cy="439361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Wingdings" charset="2"/>
              <a:buChar char="§"/>
              <a:tabLst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2547"/>
            <a:ext cx="4038600" cy="4393616"/>
          </a:xfrm>
        </p:spPr>
        <p:txBody>
          <a:bodyPr/>
          <a:lstStyle>
            <a:lvl1pPr>
              <a:buClr>
                <a:schemeClr val="bg1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5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4040188" cy="981777"/>
          </a:xfrm>
        </p:spPr>
        <p:txBody>
          <a:bodyPr anchor="b"/>
          <a:lstStyle>
            <a:lvl1pPr marL="0" indent="0">
              <a:buNone/>
              <a:defRPr sz="24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62451"/>
            <a:ext cx="4040188" cy="33637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45920"/>
            <a:ext cx="4041775" cy="981777"/>
          </a:xfrm>
        </p:spPr>
        <p:txBody>
          <a:bodyPr anchor="b"/>
          <a:lstStyle>
            <a:lvl1pPr marL="0" indent="0">
              <a:buNone/>
              <a:defRPr sz="24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62451"/>
            <a:ext cx="4041775" cy="33637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4142"/>
            <a:ext cx="3008313" cy="12224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4143"/>
            <a:ext cx="4481295" cy="546202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2429"/>
            <a:ext cx="3008313" cy="41337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3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EC5DB-AF1B-EF44-9310-1D71FBB4A689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E514B9-4220-7144-A9D3-0AB5D8C3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9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7574227" cy="875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Title of your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6926"/>
            <a:ext cx="8229600" cy="424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Bullet text (max 6 bullets per slide). Optimum 6 words per bullet. Please ensure that it remains at 30pt as this is optimal size for viewing.</a:t>
            </a:r>
          </a:p>
          <a:p>
            <a:pPr lvl="1"/>
            <a:r>
              <a:rPr lang="en-GB" dirty="0"/>
              <a:t>Second level bullet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63" y="284263"/>
            <a:ext cx="647103" cy="6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500" kern="1200" baseline="0">
          <a:solidFill>
            <a:schemeClr val="bg1"/>
          </a:solidFill>
          <a:latin typeface="Merriweather Light" charset="0"/>
          <a:ea typeface="Merriweather Light" charset="0"/>
          <a:cs typeface="Merriweather Light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SzPct val="150000"/>
        <a:buFont typeface="Wingdings" charset="2"/>
        <a:buChar char="§"/>
        <a:defRPr sz="3000" b="0" i="0" kern="1200" baseline="0">
          <a:solidFill>
            <a:schemeClr val="bg1"/>
          </a:solidFill>
          <a:latin typeface="Source Sans Pro" charset="0"/>
          <a:ea typeface="Source Sans Pro" charset="0"/>
          <a:cs typeface="Source Sans Pro" charset="0"/>
        </a:defRPr>
      </a:lvl1pPr>
      <a:lvl2pPr marL="742950" indent="-285750" algn="l" defTabSz="457200" rtl="0" eaLnBrk="1" latinLnBrk="0" hangingPunct="1">
        <a:spcBef>
          <a:spcPct val="20000"/>
        </a:spcBef>
        <a:buSzPct val="120000"/>
        <a:buFont typeface="Arial" charset="0"/>
        <a:buChar char="•"/>
        <a:defRPr sz="3000" b="0" i="0" kern="1200">
          <a:solidFill>
            <a:srgbClr val="DCC921"/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457200" rtl="0" eaLnBrk="1" latinLnBrk="0" hangingPunct="1">
        <a:spcBef>
          <a:spcPct val="20000"/>
        </a:spcBef>
        <a:buSzPct val="80000"/>
        <a:buFont typeface="Courier New" charset="0"/>
        <a:buChar char="o"/>
        <a:defRPr sz="2000" b="0" i="0" kern="1200">
          <a:solidFill>
            <a:schemeClr val="bg1"/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Courier New" charset="0"/>
        <a:buChar char="o"/>
        <a:defRPr sz="1800" b="0" i="0" kern="1200">
          <a:solidFill>
            <a:schemeClr val="bg1"/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bg1"/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63" y="284263"/>
            <a:ext cx="647103" cy="647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73" y="832768"/>
            <a:ext cx="3830854" cy="32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Messy Parables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by Martyn Payne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25 retellings for all 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4914" y="6437376"/>
            <a:ext cx="58732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ource Sans Pro" charset="0"/>
                <a:ea typeface="Source Sans Pro" charset="0"/>
                <a:cs typeface="Source Sans Pro" charset="0"/>
              </a:rPr>
              <a:t>Illustrations by Matt Ward, 2017</a:t>
            </a:r>
          </a:p>
        </p:txBody>
      </p:sp>
    </p:spTree>
    <p:extLst>
      <p:ext uri="{BB962C8B-B14F-4D97-AF65-F5344CB8AC3E}">
        <p14:creationId xmlns:p14="http://schemas.microsoft.com/office/powerpoint/2010/main" val="27080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families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prodigal son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1" y="1632336"/>
            <a:ext cx="7213966" cy="5155325"/>
          </a:xfrm>
        </p:spPr>
      </p:pic>
    </p:spTree>
    <p:extLst>
      <p:ext uri="{BB962C8B-B14F-4D97-AF65-F5344CB8AC3E}">
        <p14:creationId xmlns:p14="http://schemas.microsoft.com/office/powerpoint/2010/main" val="130780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fishing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fish caught in the net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1" y="1646835"/>
            <a:ext cx="6942406" cy="4961260"/>
          </a:xfrm>
        </p:spPr>
      </p:pic>
    </p:spTree>
    <p:extLst>
      <p:ext uri="{BB962C8B-B14F-4D97-AF65-F5344CB8AC3E}">
        <p14:creationId xmlns:p14="http://schemas.microsoft.com/office/powerpoint/2010/main" val="189614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forgiveness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unforgiving servant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36" y="1634587"/>
            <a:ext cx="6752491" cy="5027288"/>
          </a:xfrm>
        </p:spPr>
      </p:pic>
    </p:spTree>
    <p:extLst>
      <p:ext uri="{BB962C8B-B14F-4D97-AF65-F5344CB8AC3E}">
        <p14:creationId xmlns:p14="http://schemas.microsoft.com/office/powerpoint/2010/main" val="4168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friends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friend at midnight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9" y="1623562"/>
            <a:ext cx="7294578" cy="5185201"/>
          </a:xfrm>
        </p:spPr>
      </p:pic>
    </p:spTree>
    <p:extLst>
      <p:ext uri="{BB962C8B-B14F-4D97-AF65-F5344CB8AC3E}">
        <p14:creationId xmlns:p14="http://schemas.microsoft.com/office/powerpoint/2010/main" val="149753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gifts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talents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86" y="1702192"/>
            <a:ext cx="6935641" cy="5015132"/>
          </a:xfrm>
        </p:spPr>
      </p:pic>
    </p:spTree>
    <p:extLst>
      <p:ext uri="{BB962C8B-B14F-4D97-AF65-F5344CB8AC3E}">
        <p14:creationId xmlns:p14="http://schemas.microsoft.com/office/powerpoint/2010/main" val="123945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harvest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wheat and the weeds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45" y="1737296"/>
            <a:ext cx="6880082" cy="4916721"/>
          </a:xfrm>
        </p:spPr>
      </p:pic>
    </p:spTree>
    <p:extLst>
      <p:ext uri="{BB962C8B-B14F-4D97-AF65-F5344CB8AC3E}">
        <p14:creationId xmlns:p14="http://schemas.microsoft.com/office/powerpoint/2010/main" val="212605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justice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widow and the judge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1" y="1751428"/>
            <a:ext cx="6684899" cy="4777237"/>
          </a:xfrm>
        </p:spPr>
      </p:pic>
    </p:spTree>
    <p:extLst>
      <p:ext uri="{BB962C8B-B14F-4D97-AF65-F5344CB8AC3E}">
        <p14:creationId xmlns:p14="http://schemas.microsoft.com/office/powerpoint/2010/main" val="139589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livestock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lost sheep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94" y="1637854"/>
            <a:ext cx="6695812" cy="4903624"/>
          </a:xfrm>
        </p:spPr>
      </p:pic>
    </p:spTree>
    <p:extLst>
      <p:ext uri="{BB962C8B-B14F-4D97-AF65-F5344CB8AC3E}">
        <p14:creationId xmlns:p14="http://schemas.microsoft.com/office/powerpoint/2010/main" val="1925531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market day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sheep and the goats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1695158"/>
            <a:ext cx="7150697" cy="4921362"/>
          </a:xfrm>
        </p:spPr>
      </p:pic>
    </p:spTree>
    <p:extLst>
      <p:ext uri="{BB962C8B-B14F-4D97-AF65-F5344CB8AC3E}">
        <p14:creationId xmlns:p14="http://schemas.microsoft.com/office/powerpoint/2010/main" val="2095617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motives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shrewd manager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7" y="1674056"/>
            <a:ext cx="6980391" cy="4988405"/>
          </a:xfrm>
        </p:spPr>
      </p:pic>
    </p:spTree>
    <p:extLst>
      <p:ext uri="{BB962C8B-B14F-4D97-AF65-F5344CB8AC3E}">
        <p14:creationId xmlns:p14="http://schemas.microsoft.com/office/powerpoint/2010/main" val="190906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baking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yeast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88004"/>
            <a:ext cx="7117027" cy="5086050"/>
          </a:xfrm>
        </p:spPr>
      </p:pic>
    </p:spTree>
    <p:extLst>
      <p:ext uri="{BB962C8B-B14F-4D97-AF65-F5344CB8AC3E}">
        <p14:creationId xmlns:p14="http://schemas.microsoft.com/office/powerpoint/2010/main" val="324976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8377311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riches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</a:t>
            </a:r>
            <a:r>
              <a:rPr lang="en-US" sz="2800">
                <a:solidFill>
                  <a:srgbClr val="7030A0"/>
                </a:solidFill>
              </a:rPr>
              <a:t>the man who built bigger barns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7" y="1648592"/>
            <a:ext cx="6865033" cy="4956219"/>
          </a:xfrm>
        </p:spPr>
      </p:pic>
    </p:spTree>
    <p:extLst>
      <p:ext uri="{BB962C8B-B14F-4D97-AF65-F5344CB8AC3E}">
        <p14:creationId xmlns:p14="http://schemas.microsoft.com/office/powerpoint/2010/main" val="1663236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seeds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mustard seed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" y="1685091"/>
            <a:ext cx="6787661" cy="4850674"/>
          </a:xfrm>
        </p:spPr>
      </p:pic>
    </p:spTree>
    <p:extLst>
      <p:ext uri="{BB962C8B-B14F-4D97-AF65-F5344CB8AC3E}">
        <p14:creationId xmlns:p14="http://schemas.microsoft.com/office/powerpoint/2010/main" val="39940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soils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sower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1" y="1722508"/>
            <a:ext cx="7195248" cy="4973715"/>
          </a:xfrm>
        </p:spPr>
      </p:pic>
    </p:spTree>
    <p:extLst>
      <p:ext uri="{BB962C8B-B14F-4D97-AF65-F5344CB8AC3E}">
        <p14:creationId xmlns:p14="http://schemas.microsoft.com/office/powerpoint/2010/main" val="27801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8229600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tenants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tenants and </a:t>
            </a:r>
            <a:r>
              <a:rPr lang="en-US" sz="2800">
                <a:solidFill>
                  <a:srgbClr val="7030A0"/>
                </a:solidFill>
              </a:rPr>
              <a:t>the vineyard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4" y="1669072"/>
            <a:ext cx="6843932" cy="5080572"/>
          </a:xfrm>
        </p:spPr>
      </p:pic>
    </p:spTree>
    <p:extLst>
      <p:ext uri="{BB962C8B-B14F-4D97-AF65-F5344CB8AC3E}">
        <p14:creationId xmlns:p14="http://schemas.microsoft.com/office/powerpoint/2010/main" val="1589468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</a:t>
            </a:r>
            <a:r>
              <a:rPr lang="en-US" dirty="0" err="1">
                <a:solidFill>
                  <a:srgbClr val="7030A0"/>
                </a:solidFill>
              </a:rPr>
              <a:t>travellers</a:t>
            </a:r>
            <a:r>
              <a:rPr lang="en-US" dirty="0">
                <a:solidFill>
                  <a:srgbClr val="7030A0"/>
                </a:solidFill>
              </a:rPr>
              <a:t>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good Samaritan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6" y="1718994"/>
            <a:ext cx="7191131" cy="5139006"/>
          </a:xfrm>
        </p:spPr>
      </p:pic>
    </p:spTree>
    <p:extLst>
      <p:ext uri="{BB962C8B-B14F-4D97-AF65-F5344CB8AC3E}">
        <p14:creationId xmlns:p14="http://schemas.microsoft.com/office/powerpoint/2010/main" val="162190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6822831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treasures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hidden treasure and the pearl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534" y="1853767"/>
            <a:ext cx="7356872" cy="5257451"/>
          </a:xfrm>
        </p:spPr>
      </p:pic>
    </p:spTree>
    <p:extLst>
      <p:ext uri="{BB962C8B-B14F-4D97-AF65-F5344CB8AC3E}">
        <p14:creationId xmlns:p14="http://schemas.microsoft.com/office/powerpoint/2010/main" val="242254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5486400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words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Pharisee and the tax collector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417" y="1763193"/>
            <a:ext cx="6445407" cy="4736081"/>
          </a:xfrm>
        </p:spPr>
      </p:pic>
    </p:spTree>
    <p:extLst>
      <p:ext uri="{BB962C8B-B14F-4D97-AF65-F5344CB8AC3E}">
        <p14:creationId xmlns:p14="http://schemas.microsoft.com/office/powerpoint/2010/main" val="228909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Becoming a Messy storyteller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82" y="1905343"/>
            <a:ext cx="7624887" cy="42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3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further information, please visit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messychurch.org.uk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bridesmaids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ten young women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72" y="1704108"/>
            <a:ext cx="6921155" cy="4946073"/>
          </a:xfrm>
        </p:spPr>
      </p:pic>
    </p:spTree>
    <p:extLst>
      <p:ext uri="{BB962C8B-B14F-4D97-AF65-F5344CB8AC3E}">
        <p14:creationId xmlns:p14="http://schemas.microsoft.com/office/powerpoint/2010/main" val="155434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brothers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two sons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9" y="1654783"/>
            <a:ext cx="7038108" cy="5029652"/>
          </a:xfrm>
        </p:spPr>
      </p:pic>
    </p:spTree>
    <p:extLst>
      <p:ext uri="{BB962C8B-B14F-4D97-AF65-F5344CB8AC3E}">
        <p14:creationId xmlns:p14="http://schemas.microsoft.com/office/powerpoint/2010/main" val="89417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8412480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builders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wise and foolish builders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4" y="1667902"/>
            <a:ext cx="6839390" cy="4887641"/>
          </a:xfrm>
        </p:spPr>
      </p:pic>
    </p:spTree>
    <p:extLst>
      <p:ext uri="{BB962C8B-B14F-4D97-AF65-F5344CB8AC3E}">
        <p14:creationId xmlns:p14="http://schemas.microsoft.com/office/powerpoint/2010/main" val="181731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choices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rich man and Lazarus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5" y="1711152"/>
            <a:ext cx="6936354" cy="4956934"/>
          </a:xfrm>
        </p:spPr>
      </p:pic>
    </p:spTree>
    <p:extLst>
      <p:ext uri="{BB962C8B-B14F-4D97-AF65-F5344CB8AC3E}">
        <p14:creationId xmlns:p14="http://schemas.microsoft.com/office/powerpoint/2010/main" val="69136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coins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lost coin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0" y="1615026"/>
            <a:ext cx="6068122" cy="5046025"/>
          </a:xfrm>
        </p:spPr>
      </p:pic>
    </p:spTree>
    <p:extLst>
      <p:ext uri="{BB962C8B-B14F-4D97-AF65-F5344CB8AC3E}">
        <p14:creationId xmlns:p14="http://schemas.microsoft.com/office/powerpoint/2010/main" val="56967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394"/>
            <a:ext cx="7828671" cy="875898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contracts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workers in </a:t>
            </a:r>
            <a:r>
              <a:rPr lang="en-US" sz="2800">
                <a:solidFill>
                  <a:srgbClr val="7030A0"/>
                </a:solidFill>
              </a:rPr>
              <a:t>the vineyard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6" y="1679793"/>
            <a:ext cx="5901397" cy="5104661"/>
          </a:xfrm>
        </p:spPr>
      </p:pic>
    </p:spTree>
    <p:extLst>
      <p:ext uri="{BB962C8B-B14F-4D97-AF65-F5344CB8AC3E}">
        <p14:creationId xmlns:p14="http://schemas.microsoft.com/office/powerpoint/2010/main" val="87002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Messy excuses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parable of the great banquet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1662025"/>
            <a:ext cx="7412448" cy="5012307"/>
          </a:xfrm>
        </p:spPr>
      </p:pic>
    </p:spTree>
    <p:extLst>
      <p:ext uri="{BB962C8B-B14F-4D97-AF65-F5344CB8AC3E}">
        <p14:creationId xmlns:p14="http://schemas.microsoft.com/office/powerpoint/2010/main" val="1432205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A9E7016B-CB1A-2542-98A5-002B35EE010C}" vid="{DB7456EA-512D-CA4B-82D9-B76EC7F2E44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9E7016B-CB1A-2542-98A5-002B35EE010C}" vid="{27CD081F-B73D-5B40-940C-194DA70E15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 Powerpoint_Oct16</Template>
  <TotalTime>121</TotalTime>
  <Words>79</Words>
  <Application>Microsoft Office PowerPoint</Application>
  <PresentationFormat>On-screen Show (4:3)</PresentationFormat>
  <Paragraphs>31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AppleSymbols</vt:lpstr>
      <vt:lpstr>Arial</vt:lpstr>
      <vt:lpstr>Calibri</vt:lpstr>
      <vt:lpstr>Courier New</vt:lpstr>
      <vt:lpstr>Merriweather Light</vt:lpstr>
      <vt:lpstr>Source Sans Pro</vt:lpstr>
      <vt:lpstr>Source Sans Pro Semibold</vt:lpstr>
      <vt:lpstr>Wingdings</vt:lpstr>
      <vt:lpstr>Office Theme</vt:lpstr>
      <vt:lpstr>1_Custom Design</vt:lpstr>
      <vt:lpstr>Messy Parables  by Martyn Payne</vt:lpstr>
      <vt:lpstr>Messy baking  The parable of the yeast</vt:lpstr>
      <vt:lpstr>Messy bridesmaids  The parable of the ten young women</vt:lpstr>
      <vt:lpstr>Messy brothers  The parable of the two sons</vt:lpstr>
      <vt:lpstr>Messy builders  The parable of the wise and foolish builders</vt:lpstr>
      <vt:lpstr>Messy choices  The parable of the rich man and Lazarus</vt:lpstr>
      <vt:lpstr>Messy coins  The parable of the lost coin</vt:lpstr>
      <vt:lpstr>Messy contracts  The parable of the workers in the vineyard</vt:lpstr>
      <vt:lpstr>Messy excuses  The parable of the great banquet</vt:lpstr>
      <vt:lpstr>Messy families  The parable of the prodigal son</vt:lpstr>
      <vt:lpstr>Messy fishing The parable of the fish caught in the net</vt:lpstr>
      <vt:lpstr>Messy forgiveness  The parable of the unforgiving servant</vt:lpstr>
      <vt:lpstr>Messy friends  The parable of the friend at midnight</vt:lpstr>
      <vt:lpstr>Messy gifts  The parable of the talents</vt:lpstr>
      <vt:lpstr>Messy harvest  The parable of the wheat and the weeds</vt:lpstr>
      <vt:lpstr>Messy justice The parable of the widow and the judge</vt:lpstr>
      <vt:lpstr>Messy livestock  The parable of the lost sheep</vt:lpstr>
      <vt:lpstr>Messy market day  The parable of the sheep and the goats</vt:lpstr>
      <vt:lpstr>Messy motives  The parable of the shrewd manager</vt:lpstr>
      <vt:lpstr>Messy riches The parable of the man who built bigger barns</vt:lpstr>
      <vt:lpstr>Messy seeds  The parable of the mustard seed</vt:lpstr>
      <vt:lpstr>Messy soils  The parable of the sower</vt:lpstr>
      <vt:lpstr>Messy tenants  The parable of the tenants and the vineyard</vt:lpstr>
      <vt:lpstr>Messy travellers  The parable of the good Samaritan</vt:lpstr>
      <vt:lpstr>Messy treasures  The parable of the hidden treasure and the pearl</vt:lpstr>
      <vt:lpstr>Messy words  The parable of the Pharisee and the tax collector</vt:lpstr>
      <vt:lpstr>Becoming a Messy storyteller</vt:lpstr>
      <vt:lpstr>For further information, please visit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Messy Parables  by Martyn Payne</dc:title>
  <dc:creator>Rebecca Hall</dc:creator>
  <cp:lastModifiedBy>Stuart Holley</cp:lastModifiedBy>
  <cp:revision>10</cp:revision>
  <cp:lastPrinted>2017-06-21T13:56:38Z</cp:lastPrinted>
  <dcterms:created xsi:type="dcterms:W3CDTF">2017-06-14T09:37:36Z</dcterms:created>
  <dcterms:modified xsi:type="dcterms:W3CDTF">2019-11-15T15:47:15Z</dcterms:modified>
</cp:coreProperties>
</file>